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24"/>
  </p:notesMasterIdLst>
  <p:handoutMasterIdLst>
    <p:handoutMasterId r:id="rId25"/>
  </p:handoutMasterIdLst>
  <p:sldIdLst>
    <p:sldId id="3825" r:id="rId5"/>
    <p:sldId id="3794" r:id="rId6"/>
    <p:sldId id="3835" r:id="rId7"/>
    <p:sldId id="3836" r:id="rId8"/>
    <p:sldId id="3837" r:id="rId9"/>
    <p:sldId id="3826" r:id="rId10"/>
    <p:sldId id="3838" r:id="rId11"/>
    <p:sldId id="3839" r:id="rId12"/>
    <p:sldId id="3840" r:id="rId13"/>
    <p:sldId id="3841" r:id="rId14"/>
    <p:sldId id="3842" r:id="rId15"/>
    <p:sldId id="3843" r:id="rId16"/>
    <p:sldId id="3844" r:id="rId17"/>
    <p:sldId id="3845" r:id="rId18"/>
    <p:sldId id="3846" r:id="rId19"/>
    <p:sldId id="3847" r:id="rId20"/>
    <p:sldId id="3848" r:id="rId21"/>
    <p:sldId id="3849" r:id="rId22"/>
    <p:sldId id="383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274" y="58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20F9D0-0F1B-0B3D-D537-D1B9579C66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181F6D-4D74-3A54-A92D-C6338E6564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80A17-2B18-4198-B1C5-6439A127D1B1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CBA5D-0A0E-483A-AC62-7F6C20AD10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B8946-84A8-1835-1ABC-37E357455B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0EF4E-6233-4C43-80F0-0776372D9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712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8/17/2023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Annual Title I Meeting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Junta </a:t>
            </a:r>
            <a:r>
              <a:rPr lang="en-US" dirty="0" err="1">
                <a:solidFill>
                  <a:srgbClr val="FFFFFF"/>
                </a:solidFill>
              </a:rPr>
              <a:t>Anual</a:t>
            </a:r>
            <a:r>
              <a:rPr lang="en-US" dirty="0">
                <a:solidFill>
                  <a:srgbClr val="FFFFFF"/>
                </a:solidFill>
              </a:rPr>
              <a:t> de </a:t>
            </a:r>
            <a:r>
              <a:rPr lang="en-US" dirty="0" err="1">
                <a:solidFill>
                  <a:srgbClr val="FFFFFF"/>
                </a:solidFill>
              </a:rPr>
              <a:t>Titulo</a:t>
            </a:r>
            <a:r>
              <a:rPr lang="en-US" dirty="0">
                <a:solidFill>
                  <a:srgbClr val="FFFFFF"/>
                </a:solidFill>
              </a:rPr>
              <a:t> 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Dilworth Middle School</a:t>
            </a:r>
          </a:p>
          <a:p>
            <a:r>
              <a:rPr lang="en-US">
                <a:solidFill>
                  <a:srgbClr val="FFFFFF"/>
                </a:solidFill>
              </a:rPr>
              <a:t>September 7, 2023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8A40A-0195-4B3A-81F2-8B76B68F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242" y="1072638"/>
            <a:ext cx="5157787" cy="823912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/>
              <a:t>School-Parent Compact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9242" y="2333531"/>
            <a:ext cx="5157787" cy="3684588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/>
              <a:t>Compacts describe how the school and parents share responsibility for student achievement.</a:t>
            </a:r>
          </a:p>
          <a:p>
            <a:r>
              <a:rPr lang="en-US" sz="2800" dirty="0"/>
              <a:t>Nevada law requires the use of the Educational Involvement Accords as the school-parent compact.</a:t>
            </a:r>
          </a:p>
          <a:p>
            <a:r>
              <a:rPr lang="en-US" sz="2800" dirty="0"/>
              <a:t>Elementary schools - reviewed during parent/teacher conferences</a:t>
            </a:r>
          </a:p>
          <a:p>
            <a:r>
              <a:rPr lang="en-US" sz="2800" dirty="0"/>
              <a:t>Middle and high schools – completed through online registration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FD254-68A8-4D88-9653-D6F0238D5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31655" y="1072638"/>
            <a:ext cx="5183188" cy="823912"/>
          </a:xfrm>
        </p:spPr>
        <p:txBody>
          <a:bodyPr>
            <a:normAutofit fontScale="77500" lnSpcReduction="20000"/>
          </a:bodyPr>
          <a:lstStyle/>
          <a:p>
            <a:r>
              <a:rPr lang="es-ES" sz="4000" dirty="0"/>
              <a:t>Convenio entre Escuela y Padres de Familia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31655" y="2333531"/>
            <a:ext cx="5183188" cy="3684588"/>
          </a:xfrm>
        </p:spPr>
        <p:txBody>
          <a:bodyPr>
            <a:normAutofit fontScale="70000" lnSpcReduction="20000"/>
          </a:bodyPr>
          <a:lstStyle/>
          <a:p>
            <a:r>
              <a:rPr lang="es-ES" sz="2800" dirty="0"/>
              <a:t>El convenio describe como la escuela y los padres de familia  comparten la misma responsabilidad  para el éxito del estudiante.</a:t>
            </a:r>
          </a:p>
          <a:p>
            <a:r>
              <a:rPr lang="es-ES" sz="2800" dirty="0"/>
              <a:t>La ley de Nevada requiere el uso de los Acuerdos de Participación Educativa como el convenio entre la escuela y los padres de familia.</a:t>
            </a:r>
          </a:p>
          <a:p>
            <a:r>
              <a:rPr lang="es-ES" sz="2800" dirty="0"/>
              <a:t>Escuelas primarias- El convenio se repasa durante las conferencias de padres y maestros.</a:t>
            </a:r>
          </a:p>
          <a:p>
            <a:r>
              <a:rPr lang="es-ES" sz="2800" dirty="0"/>
              <a:t>Secundaria y Preparatoria–  El convenio se completa mediante la registración en línea.</a:t>
            </a:r>
          </a:p>
        </p:txBody>
      </p:sp>
    </p:spTree>
    <p:extLst>
      <p:ext uri="{BB962C8B-B14F-4D97-AF65-F5344CB8AC3E}">
        <p14:creationId xmlns:p14="http://schemas.microsoft.com/office/powerpoint/2010/main" val="666609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8A40A-0195-4B3A-81F2-8B76B68F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242" y="1072638"/>
            <a:ext cx="5157787" cy="823912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/>
              <a:t>Educator Qualifications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9242" y="2333531"/>
            <a:ext cx="5157787" cy="368458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Teachers must meet Nevada certification requirements</a:t>
            </a:r>
          </a:p>
          <a:p>
            <a:r>
              <a:rPr lang="en-US" sz="2800" dirty="0"/>
              <a:t>Paraprofessionals are highly qualified</a:t>
            </a:r>
          </a:p>
          <a:p>
            <a:r>
              <a:rPr lang="en-US" sz="2800" dirty="0"/>
              <a:t>Timely notice given if a student has been taught for 4 or more weeks in a row by a teacher who does not meet the State certification requirements, i.e., long-term substitute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FD254-68A8-4D88-9653-D6F0238D5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31655" y="1072638"/>
            <a:ext cx="5183188" cy="823912"/>
          </a:xfrm>
        </p:spPr>
        <p:txBody>
          <a:bodyPr>
            <a:normAutofit fontScale="77500" lnSpcReduction="20000"/>
          </a:bodyPr>
          <a:lstStyle/>
          <a:p>
            <a:r>
              <a:rPr lang="es-ES" sz="4000" dirty="0"/>
              <a:t>Requisitos de Educadores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31655" y="2333531"/>
            <a:ext cx="5183188" cy="3684588"/>
          </a:xfrm>
        </p:spPr>
        <p:txBody>
          <a:bodyPr>
            <a:normAutofit fontScale="85000" lnSpcReduction="20000"/>
          </a:bodyPr>
          <a:lstStyle/>
          <a:p>
            <a:r>
              <a:rPr lang="es-ES" sz="2800" dirty="0"/>
              <a:t>Los educadores deben de cumplir con los requisitos de certificación de Nevada</a:t>
            </a:r>
          </a:p>
          <a:p>
            <a:r>
              <a:rPr lang="es-ES" sz="2800" dirty="0"/>
              <a:t>Los para profesionales tienen que ser altamente calificados</a:t>
            </a:r>
          </a:p>
          <a:p>
            <a:r>
              <a:rPr lang="es-ES" sz="2800" dirty="0"/>
              <a:t>Se debe avisar si un educador ha estado enseñando a estudiantes durante 4 o mas semanas consecutivas y no cumple con los requisitos de certificación del estado. Por ejemplo un sustituto a largo plazo</a:t>
            </a: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287111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8A40A-0195-4B3A-81F2-8B76B68F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796" y="878731"/>
            <a:ext cx="5157787" cy="823912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/>
              <a:t>Parents’ Right-to-Know: District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1795" y="1912386"/>
            <a:ext cx="5157787" cy="421296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District Report Card</a:t>
            </a:r>
          </a:p>
          <a:p>
            <a:pPr lvl="1"/>
            <a:r>
              <a:rPr lang="en-US" sz="1800" dirty="0"/>
              <a:t>Overall student achievement </a:t>
            </a:r>
          </a:p>
          <a:p>
            <a:pPr lvl="1"/>
            <a:r>
              <a:rPr lang="en-US" sz="1800" dirty="0"/>
              <a:t>Achievement by category</a:t>
            </a:r>
          </a:p>
          <a:p>
            <a:pPr lvl="1"/>
            <a:r>
              <a:rPr lang="en-US" sz="1800" dirty="0"/>
              <a:t>Graduation rates</a:t>
            </a:r>
          </a:p>
          <a:p>
            <a:pPr lvl="1"/>
            <a:r>
              <a:rPr lang="en-US" sz="1800" dirty="0"/>
              <a:t>District performance</a:t>
            </a:r>
          </a:p>
          <a:p>
            <a:pPr lvl="1"/>
            <a:r>
              <a:rPr lang="en-US" sz="1800" dirty="0"/>
              <a:t>Gender</a:t>
            </a:r>
          </a:p>
          <a:p>
            <a:pPr lvl="1"/>
            <a:r>
              <a:rPr lang="en-US" sz="1800" dirty="0"/>
              <a:t>Achievement by school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English Learner (EL) Placement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State or district policy on student participation in mandated assessments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FD254-68A8-4D88-9653-D6F0238D5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44208" y="878731"/>
            <a:ext cx="5183188" cy="823912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/>
              <a:t>El Derecho Saber de Los Padres: Nivel </a:t>
            </a:r>
            <a:r>
              <a:rPr lang="en-US" sz="4000" dirty="0" err="1"/>
              <a:t>Disrito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44208" y="1907527"/>
            <a:ext cx="5183188" cy="4418239"/>
          </a:xfrm>
        </p:spPr>
        <p:txBody>
          <a:bodyPr>
            <a:normAutofit lnSpcReduction="10000"/>
          </a:bodyPr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Boleta de calificaciones del distrito</a:t>
            </a:r>
          </a:p>
          <a:p>
            <a:pPr lvl="1"/>
            <a:r>
              <a:rPr lang="es-ES" sz="1800" dirty="0"/>
              <a:t>Logros generales de estudiante</a:t>
            </a:r>
          </a:p>
          <a:p>
            <a:pPr lvl="1"/>
            <a:r>
              <a:rPr lang="es-ES" sz="1800" dirty="0"/>
              <a:t>Logros por categoría</a:t>
            </a:r>
          </a:p>
          <a:p>
            <a:pPr lvl="1"/>
            <a:r>
              <a:rPr lang="es-ES" sz="1800" dirty="0"/>
              <a:t>Índices de graduación</a:t>
            </a:r>
          </a:p>
          <a:p>
            <a:pPr lvl="1"/>
            <a:r>
              <a:rPr lang="es-ES" sz="1800" dirty="0"/>
              <a:t>Rendimiento del Distrito</a:t>
            </a:r>
          </a:p>
          <a:p>
            <a:pPr lvl="1"/>
            <a:r>
              <a:rPr lang="es-ES" sz="1800" dirty="0"/>
              <a:t>Genero</a:t>
            </a:r>
          </a:p>
          <a:p>
            <a:pPr lvl="1"/>
            <a:r>
              <a:rPr lang="es-ES" sz="1800" dirty="0"/>
              <a:t>Logros por escuelas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Colocación de aprendices de Ingles (EL)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Normas estatales o del distrito sobre la participación de los estudiantes en las evaluaciones obligatorias</a:t>
            </a:r>
          </a:p>
        </p:txBody>
      </p:sp>
    </p:spTree>
    <p:extLst>
      <p:ext uri="{BB962C8B-B14F-4D97-AF65-F5344CB8AC3E}">
        <p14:creationId xmlns:p14="http://schemas.microsoft.com/office/powerpoint/2010/main" val="2187937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8A40A-0195-4B3A-81F2-8B76B68F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796" y="878731"/>
            <a:ext cx="5157787" cy="823912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/>
              <a:t>Parents’ Right-to-Know: School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1795" y="1912386"/>
            <a:ext cx="5157787" cy="4212966"/>
          </a:xfrm>
        </p:spPr>
        <p:txBody>
          <a:bodyPr>
            <a:normAutofit/>
          </a:bodyPr>
          <a:lstStyle/>
          <a:p>
            <a:r>
              <a:rPr lang="en-US" sz="2800" dirty="0"/>
              <a:t>Individual report card on your child’s progress</a:t>
            </a:r>
          </a:p>
          <a:p>
            <a:r>
              <a:rPr lang="en-US" sz="2800" dirty="0"/>
              <a:t>Information on State and local assessments</a:t>
            </a:r>
          </a:p>
          <a:p>
            <a:r>
              <a:rPr lang="en-US" sz="2800" dirty="0"/>
              <a:t>Right of parents to become involved in the school’s programs and how to do so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FD254-68A8-4D88-9653-D6F0238D5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44208" y="878731"/>
            <a:ext cx="5183188" cy="823912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/>
              <a:t>El Derecho Saber de Los Padres: Nivel Escolar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44208" y="1907527"/>
            <a:ext cx="5183188" cy="4418239"/>
          </a:xfrm>
        </p:spPr>
        <p:txBody>
          <a:bodyPr>
            <a:normAutofit/>
          </a:bodyPr>
          <a:lstStyle/>
          <a:p>
            <a:r>
              <a:rPr lang="es-ES" sz="2800" dirty="0"/>
              <a:t>Boleta de calificaciones individual sobre el progreso de su hijo</a:t>
            </a:r>
          </a:p>
          <a:p>
            <a:r>
              <a:rPr lang="es-ES" sz="2800" dirty="0"/>
              <a:t>Informaciones sobre evaluaciones estatales y locales</a:t>
            </a:r>
          </a:p>
          <a:p>
            <a:r>
              <a:rPr lang="es-ES" sz="2800" dirty="0"/>
              <a:t>El derecho que tienen los padres de participar en los programas de la escuela y como hacerlo</a:t>
            </a:r>
          </a:p>
        </p:txBody>
      </p:sp>
    </p:spTree>
    <p:extLst>
      <p:ext uri="{BB962C8B-B14F-4D97-AF65-F5344CB8AC3E}">
        <p14:creationId xmlns:p14="http://schemas.microsoft.com/office/powerpoint/2010/main" val="1398726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TSI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Targeted Support and Improvement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 err="1">
                <a:solidFill>
                  <a:srgbClr val="FFFFFF"/>
                </a:solidFill>
              </a:rPr>
              <a:t>Apoyo</a:t>
            </a:r>
            <a:r>
              <a:rPr lang="en-US" sz="3200" dirty="0">
                <a:solidFill>
                  <a:srgbClr val="FFFFFF"/>
                </a:solidFill>
              </a:rPr>
              <a:t> y </a:t>
            </a:r>
            <a:r>
              <a:rPr lang="en-US" sz="3200" dirty="0" err="1">
                <a:solidFill>
                  <a:srgbClr val="FFFFFF"/>
                </a:solidFill>
              </a:rPr>
              <a:t>Mejoramiento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Especifico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647" y="698269"/>
            <a:ext cx="5918662" cy="561940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Dilworth is considered a Targeted Support and Improvement (TSI)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Use of a targeted school performance plan to identify issues and use data to make decisions best for learning and teaching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Data used include SBAC scores, Climate Survey Data, and Needs Assessment Data</a:t>
            </a:r>
          </a:p>
        </p:txBody>
      </p:sp>
    </p:spTree>
    <p:extLst>
      <p:ext uri="{BB962C8B-B14F-4D97-AF65-F5344CB8AC3E}">
        <p14:creationId xmlns:p14="http://schemas.microsoft.com/office/powerpoint/2010/main" val="2909478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Goal 1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Student Centered Goal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647" y="698269"/>
            <a:ext cx="5918662" cy="561940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Proficiency in ELA, math, and science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Increase by 2% in ELA, science, and math tests.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ELA: Same overall scores (from 2022 to 2023) at 24%</a:t>
            </a:r>
          </a:p>
          <a:p>
            <a:pPr marL="685800" lvl="1" indent="-457200"/>
            <a:r>
              <a:rPr lang="en-US" dirty="0"/>
              <a:t>EL remained the same, decrease in IEP (by 4%), same for FRL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Math: Same overall scores (from 2022 to 2023) at 13%</a:t>
            </a:r>
          </a:p>
          <a:p>
            <a:pPr marL="685800" lvl="1" indent="-457200"/>
            <a:r>
              <a:rPr lang="en-US" dirty="0"/>
              <a:t>Increase in EL (by 1%), increase in IEP (by 3%), same for FRL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Science: Overall 8% increase (from 2022 to 2023) at 30%</a:t>
            </a:r>
          </a:p>
          <a:p>
            <a:pPr marL="685800" lvl="1" indent="-457200"/>
            <a:r>
              <a:rPr lang="en-US" dirty="0"/>
              <a:t>Increase in EL (by 4%), increase in IEP (by 12%), increase in FRL (by 8%)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Continuing: Some areas of the goal not met</a:t>
            </a:r>
          </a:p>
        </p:txBody>
      </p:sp>
    </p:spTree>
    <p:extLst>
      <p:ext uri="{BB962C8B-B14F-4D97-AF65-F5344CB8AC3E}">
        <p14:creationId xmlns:p14="http://schemas.microsoft.com/office/powerpoint/2010/main" val="559035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Goal 2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Adult Centered Goal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647" y="698269"/>
            <a:ext cx="5918662" cy="561940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Teachers will participate in professional learning about adult and student learning.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Collaboration, data-driven results, and focus on learning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Identifying essential standards, planning and pacing, standards, assessments, and reviewing data to drive instruction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Interventions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Meeting goal and continuing</a:t>
            </a:r>
          </a:p>
        </p:txBody>
      </p:sp>
    </p:spTree>
    <p:extLst>
      <p:ext uri="{BB962C8B-B14F-4D97-AF65-F5344CB8AC3E}">
        <p14:creationId xmlns:p14="http://schemas.microsoft.com/office/powerpoint/2010/main" val="3131627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447" y="1394460"/>
            <a:ext cx="3520717" cy="406908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Goal 3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Connectedness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647" y="698269"/>
            <a:ext cx="5918662" cy="561940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Ongoing parent involvement and communication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At least one monthly family engagement event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Parent/Family Climate Survey data to show increases each school year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Meeting goal and continuing</a:t>
            </a:r>
          </a:p>
        </p:txBody>
      </p:sp>
    </p:spTree>
    <p:extLst>
      <p:ext uri="{BB962C8B-B14F-4D97-AF65-F5344CB8AC3E}">
        <p14:creationId xmlns:p14="http://schemas.microsoft.com/office/powerpoint/2010/main" val="2989703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447" y="1394460"/>
            <a:ext cx="3520717" cy="406908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Next Steps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647" y="698269"/>
            <a:ext cx="5918662" cy="5619403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Continued goals similar to the previous school performance plan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School performance goals focused on ELA, math, science scores for proficiency and growth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Tier I instruction for all student learning through a focus on professional learning communities (PLCs)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Continued focus on climate and engagement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Family engagement plan goals focused on monthly scheduled events</a:t>
            </a:r>
          </a:p>
        </p:txBody>
      </p:sp>
    </p:spTree>
    <p:extLst>
      <p:ext uri="{BB962C8B-B14F-4D97-AF65-F5344CB8AC3E}">
        <p14:creationId xmlns:p14="http://schemas.microsoft.com/office/powerpoint/2010/main" val="642882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573" y="1290423"/>
            <a:ext cx="3236976" cy="4069080"/>
          </a:xfrm>
        </p:spPr>
        <p:txBody>
          <a:bodyPr/>
          <a:lstStyle/>
          <a:p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Gracias!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0B6E0-1F7C-4E6A-87B1-554ADE739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301" y="2220685"/>
            <a:ext cx="5487520" cy="2416630"/>
          </a:xfrm>
        </p:spPr>
        <p:txBody>
          <a:bodyPr>
            <a:normAutofit/>
          </a:bodyPr>
          <a:lstStyle/>
          <a:p>
            <a:r>
              <a:rPr lang="en-US" b="1" dirty="0"/>
              <a:t>Joel Peixoto, Principal</a:t>
            </a:r>
          </a:p>
          <a:p>
            <a:r>
              <a:rPr lang="en-US" sz="2000" dirty="0"/>
              <a:t>jpeixoto@washoeschools.net</a:t>
            </a:r>
          </a:p>
          <a:p>
            <a:endParaRPr lang="en-US" sz="2000" dirty="0"/>
          </a:p>
          <a:p>
            <a:r>
              <a:rPr lang="en-US" b="1" dirty="0"/>
              <a:t>Victoria Arredondo, FACE Liaison</a:t>
            </a:r>
          </a:p>
          <a:p>
            <a:r>
              <a:rPr lang="en-US" sz="2000" dirty="0"/>
              <a:t>victoria.arredondo@washoeschools.net</a:t>
            </a:r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6624E-1256-4074-A302-8EFDA23D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Title I Program Purpose</a:t>
            </a:r>
            <a:br>
              <a:rPr lang="en-US" b="1" dirty="0"/>
            </a:br>
            <a:r>
              <a:rPr lang="en-US" b="1" dirty="0" err="1"/>
              <a:t>Proposito</a:t>
            </a:r>
            <a:r>
              <a:rPr lang="en-US" b="1" dirty="0"/>
              <a:t> de la </a:t>
            </a:r>
            <a:r>
              <a:rPr lang="en-US" b="1" dirty="0" err="1"/>
              <a:t>Programa</a:t>
            </a:r>
            <a:r>
              <a:rPr lang="en-US" b="1" dirty="0"/>
              <a:t> </a:t>
            </a:r>
            <a:r>
              <a:rPr lang="en-US" b="1" dirty="0" err="1"/>
              <a:t>Titulo</a:t>
            </a:r>
            <a:r>
              <a:rPr lang="en-US" b="1" dirty="0"/>
              <a:t> 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30014"/>
            <a:ext cx="5157787" cy="4059649"/>
          </a:xfrm>
        </p:spPr>
        <p:txBody>
          <a:bodyPr>
            <a:normAutofit/>
          </a:bodyPr>
          <a:lstStyle/>
          <a:p>
            <a:r>
              <a:rPr lang="en-US" sz="1800" dirty="0"/>
              <a:t>Title I provides federal funding to schools to help students meet the challenging State academic standards</a:t>
            </a:r>
            <a:br>
              <a:rPr lang="en-US" sz="1800" dirty="0"/>
            </a:br>
            <a:r>
              <a:rPr lang="en-US" sz="1800" dirty="0"/>
              <a:t>Title I funds are targeted to schools with high numbers of children from low-income families.</a:t>
            </a:r>
          </a:p>
          <a:p>
            <a:r>
              <a:rPr lang="en-US" sz="1800" dirty="0"/>
              <a:t>Title I is part of the Every Student Succeeds Act and provides about $15 billion per year in federal aid to local schools across the United States.</a:t>
            </a:r>
          </a:p>
          <a:p>
            <a:r>
              <a:rPr lang="en-US" sz="1800" dirty="0"/>
              <a:t>More than 55,900 public schools receive Title I funds.</a:t>
            </a:r>
          </a:p>
          <a:p>
            <a:r>
              <a:rPr lang="en-US" sz="1800" dirty="0"/>
              <a:t>Title I serves more than 26 million children.</a:t>
            </a:r>
          </a:p>
          <a:p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30014"/>
            <a:ext cx="5183188" cy="4059649"/>
          </a:xfrm>
        </p:spPr>
        <p:txBody>
          <a:bodyPr>
            <a:normAutofit/>
          </a:bodyPr>
          <a:lstStyle/>
          <a:p>
            <a:r>
              <a:rPr lang="es-ES" sz="1800" dirty="0"/>
              <a:t>El titulo I proporciona fondos federales a las escuelas para ayudar a los estudiantes a cumplir con los estándares académicos del estado</a:t>
            </a:r>
            <a:br>
              <a:rPr lang="es-ES" sz="1800" dirty="0"/>
            </a:br>
            <a:r>
              <a:rPr lang="es-ES" sz="1800" dirty="0"/>
              <a:t>Los fondos de Titulo I están destinados a escuelas con alto numero de niños de familias de bajos ingresos.</a:t>
            </a:r>
          </a:p>
          <a:p>
            <a:r>
              <a:rPr lang="es-ES" sz="1800" dirty="0"/>
              <a:t>El Titulo I es parte de La Ley Cada Estudiante Triunfa y probé  aproximadamente  $15 billones  federales por año en todo Estados Unidos a escuelas locales.</a:t>
            </a:r>
          </a:p>
          <a:p>
            <a:r>
              <a:rPr lang="es-ES" sz="1800" dirty="0"/>
              <a:t>Mas de 55,900 escuelas publicas reciben fondos de Titulo I.</a:t>
            </a:r>
          </a:p>
          <a:p>
            <a:r>
              <a:rPr lang="es-ES" sz="1800" dirty="0"/>
              <a:t>El Titulo I sirve a mas de 26 millones de niños.</a:t>
            </a:r>
          </a:p>
        </p:txBody>
      </p:sp>
    </p:spTree>
    <p:extLst>
      <p:ext uri="{BB962C8B-B14F-4D97-AF65-F5344CB8AC3E}">
        <p14:creationId xmlns:p14="http://schemas.microsoft.com/office/powerpoint/2010/main" val="181391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8A40A-0195-4B3A-81F2-8B76B68F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119" y="1056012"/>
            <a:ext cx="5157787" cy="823912"/>
          </a:xfrm>
        </p:spPr>
        <p:txBody>
          <a:bodyPr>
            <a:normAutofit/>
          </a:bodyPr>
          <a:lstStyle/>
          <a:p>
            <a:r>
              <a:rPr lang="en-US" sz="4000" dirty="0"/>
              <a:t>Participation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9118" y="2117400"/>
            <a:ext cx="5157787" cy="368458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Funds used to serve all students in order to increase academic achievement.</a:t>
            </a:r>
          </a:p>
          <a:p>
            <a:r>
              <a:rPr lang="en-US" sz="2800" dirty="0"/>
              <a:t>Improve school’s entire educational program </a:t>
            </a:r>
          </a:p>
          <a:p>
            <a:r>
              <a:rPr lang="en-US" sz="2800" dirty="0"/>
              <a:t>Provide additional assistance to all students who experience difficulties in meeting the State’s performance targets</a:t>
            </a:r>
          </a:p>
          <a:p>
            <a:endParaRPr lang="en-US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FD254-68A8-4D88-9653-D6F0238D5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531" y="1056012"/>
            <a:ext cx="5183188" cy="823912"/>
          </a:xfrm>
        </p:spPr>
        <p:txBody>
          <a:bodyPr>
            <a:normAutofit/>
          </a:bodyPr>
          <a:lstStyle/>
          <a:p>
            <a:r>
              <a:rPr lang="en-US" sz="4000" dirty="0" err="1"/>
              <a:t>Participacion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531" y="2117400"/>
            <a:ext cx="5183188" cy="3684588"/>
          </a:xfrm>
        </p:spPr>
        <p:txBody>
          <a:bodyPr>
            <a:normAutofit fontScale="92500" lnSpcReduction="10000"/>
          </a:bodyPr>
          <a:lstStyle/>
          <a:p>
            <a:r>
              <a:rPr lang="es-ES" sz="2800" dirty="0"/>
              <a:t>Los fondos solían servir a todos los estudiantes para poder incrementar los logros</a:t>
            </a:r>
          </a:p>
          <a:p>
            <a:r>
              <a:rPr lang="es-ES" sz="2800" dirty="0"/>
              <a:t>Mejorar todo el programa educativo de la escuela.</a:t>
            </a:r>
          </a:p>
          <a:p>
            <a:r>
              <a:rPr lang="es-ES" sz="2800" dirty="0"/>
              <a:t>Brindar asistencia adicional a todos los estudiantes que tengan dificultades para cumplir con los objetivos de rendimiento del Estado.</a:t>
            </a: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63592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8A40A-0195-4B3A-81F2-8B76B68F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796" y="878731"/>
            <a:ext cx="5157787" cy="823912"/>
          </a:xfrm>
        </p:spPr>
        <p:txBody>
          <a:bodyPr>
            <a:normAutofit/>
          </a:bodyPr>
          <a:lstStyle/>
          <a:p>
            <a:r>
              <a:rPr lang="en-US" sz="4000" dirty="0"/>
              <a:t>Assessments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1796" y="1702643"/>
            <a:ext cx="5157787" cy="4212966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State Assessments</a:t>
            </a:r>
          </a:p>
          <a:p>
            <a:pPr lvl="1"/>
            <a:r>
              <a:rPr lang="en-US" sz="1600" dirty="0"/>
              <a:t>Reading (ELA) and math annually for grades 3-8 (Smarter Balanced Assessment Consortium – SBAC)</a:t>
            </a:r>
          </a:p>
          <a:p>
            <a:pPr lvl="1"/>
            <a:r>
              <a:rPr lang="en-US" sz="1600" dirty="0"/>
              <a:t>ELA and math in high school (District Common Finals and Nevada End of Course (</a:t>
            </a:r>
            <a:r>
              <a:rPr lang="en-US" sz="1600" dirty="0" err="1"/>
              <a:t>EoC</a:t>
            </a:r>
            <a:r>
              <a:rPr lang="en-US" sz="1600" dirty="0"/>
              <a:t>) Finals)</a:t>
            </a:r>
          </a:p>
          <a:p>
            <a:pPr lvl="1"/>
            <a:r>
              <a:rPr lang="en-US" sz="1600" dirty="0"/>
              <a:t>Science in grades 5 and 8 (Nevada Science Assessments), and once in grades 9 or 10 (</a:t>
            </a:r>
            <a:r>
              <a:rPr lang="en-US" sz="1600" dirty="0" err="1"/>
              <a:t>EoC</a:t>
            </a:r>
            <a:r>
              <a:rPr lang="en-US" sz="1600" dirty="0"/>
              <a:t> Finals)</a:t>
            </a:r>
          </a:p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Other</a:t>
            </a:r>
          </a:p>
          <a:p>
            <a:pPr lvl="1"/>
            <a:r>
              <a:rPr lang="en-US" sz="1600" dirty="0"/>
              <a:t>Students who are English Learners (EL) have tests of English academic proficiency.</a:t>
            </a:r>
          </a:p>
          <a:p>
            <a:pPr lvl="1"/>
            <a:r>
              <a:rPr lang="en-US" sz="1600" dirty="0"/>
              <a:t>Measure listening, speaking, reading, and writing skills in English (ACCESS for ELLs)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FD254-68A8-4D88-9653-D6F0238D5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44208" y="878731"/>
            <a:ext cx="5183188" cy="823912"/>
          </a:xfrm>
        </p:spPr>
        <p:txBody>
          <a:bodyPr>
            <a:normAutofit/>
          </a:bodyPr>
          <a:lstStyle/>
          <a:p>
            <a:r>
              <a:rPr lang="en-US" sz="4000" dirty="0" err="1"/>
              <a:t>Evaluaciones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44208" y="1702642"/>
            <a:ext cx="5183188" cy="4418239"/>
          </a:xfrm>
        </p:spPr>
        <p:txBody>
          <a:bodyPr>
            <a:normAutofit lnSpcReduction="10000"/>
          </a:bodyPr>
          <a:lstStyle/>
          <a:p>
            <a:r>
              <a:rPr lang="es-ES" sz="2000" dirty="0">
                <a:solidFill>
                  <a:schemeClr val="accent6">
                    <a:lumMod val="75000"/>
                  </a:schemeClr>
                </a:solidFill>
              </a:rPr>
              <a:t>Evaluaciones estatales</a:t>
            </a:r>
          </a:p>
          <a:p>
            <a:pPr lvl="1"/>
            <a:r>
              <a:rPr lang="es-ES" sz="1600" dirty="0"/>
              <a:t>Lectura (ELA) y matemáticas anualmente para los grados 3-8 (Consorcio de evaluación equilibrada mas inteligente con siglas en ingles – SBAC)</a:t>
            </a:r>
          </a:p>
          <a:p>
            <a:pPr lvl="1"/>
            <a:r>
              <a:rPr lang="es-ES" sz="1600" dirty="0"/>
              <a:t>ELA  y matemáticas en la escuela preparatoria (Finales Comunes del Distrito y finales de fin de Curso de Nevada siglas en ingles (</a:t>
            </a:r>
            <a:r>
              <a:rPr lang="es-ES" sz="1600" dirty="0" err="1"/>
              <a:t>EoC</a:t>
            </a:r>
            <a:r>
              <a:rPr lang="es-ES" sz="1600" dirty="0"/>
              <a:t>) </a:t>
            </a:r>
          </a:p>
          <a:p>
            <a:pPr lvl="1"/>
            <a:r>
              <a:rPr lang="es-ES" sz="1600" dirty="0"/>
              <a:t>Ciencias en los grados 5 y  8 (Evaluaciones de Ciencias de Nevada), y una vez en grados 9 o 10 (</a:t>
            </a:r>
            <a:r>
              <a:rPr lang="es-ES" sz="1600" dirty="0" err="1"/>
              <a:t>EoC</a:t>
            </a:r>
            <a:r>
              <a:rPr lang="es-ES" sz="1600" dirty="0"/>
              <a:t> Finales)</a:t>
            </a:r>
          </a:p>
          <a:p>
            <a:r>
              <a:rPr lang="es-ES" sz="2000" dirty="0">
                <a:solidFill>
                  <a:schemeClr val="accent6">
                    <a:lumMod val="75000"/>
                  </a:schemeClr>
                </a:solidFill>
              </a:rPr>
              <a:t>Otros</a:t>
            </a:r>
          </a:p>
          <a:p>
            <a:pPr lvl="1"/>
            <a:r>
              <a:rPr lang="es-ES" sz="1600" dirty="0"/>
              <a:t>Los estudiantes que están </a:t>
            </a:r>
            <a:r>
              <a:rPr lang="es-ES" sz="1600" dirty="0" err="1"/>
              <a:t>aprendiedo</a:t>
            </a:r>
            <a:r>
              <a:rPr lang="es-ES" sz="1600" dirty="0"/>
              <a:t> </a:t>
            </a:r>
            <a:r>
              <a:rPr lang="es-ES" sz="1600" dirty="0" err="1"/>
              <a:t>inlges</a:t>
            </a:r>
            <a:r>
              <a:rPr lang="es-ES" sz="1600" dirty="0"/>
              <a:t> (EL) tienen pruebas de dominio académico de ingles.</a:t>
            </a:r>
          </a:p>
          <a:p>
            <a:pPr lvl="1"/>
            <a:r>
              <a:rPr lang="es-ES" sz="1600" dirty="0"/>
              <a:t>Toman medidas de habilidades de escuchar, hablar, leer y escribir en ingles (ACCESS para </a:t>
            </a:r>
            <a:r>
              <a:rPr lang="es-ES" sz="1600" dirty="0" err="1"/>
              <a:t>ELLs</a:t>
            </a:r>
            <a:r>
              <a:rPr lang="es-ES" sz="1600" dirty="0"/>
              <a:t>)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884451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8A40A-0195-4B3A-81F2-8B76B68F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119" y="1056012"/>
            <a:ext cx="5157787" cy="823912"/>
          </a:xfrm>
        </p:spPr>
        <p:txBody>
          <a:bodyPr>
            <a:normAutofit/>
          </a:bodyPr>
          <a:lstStyle/>
          <a:p>
            <a:r>
              <a:rPr lang="en-US" sz="4000" dirty="0"/>
              <a:t>Program Funds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9119" y="2019773"/>
            <a:ext cx="5157787" cy="3684588"/>
          </a:xfrm>
        </p:spPr>
        <p:txBody>
          <a:bodyPr>
            <a:normAutofit/>
          </a:bodyPr>
          <a:lstStyle/>
          <a:p>
            <a:r>
              <a:rPr lang="en-US" sz="2800" dirty="0"/>
              <a:t>Allocated so schools with the most low income students get the most funding </a:t>
            </a:r>
          </a:p>
          <a:p>
            <a:r>
              <a:rPr lang="en-US" sz="2800" dirty="0"/>
              <a:t>Allocated from the highest percentage down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FD254-68A8-4D88-9653-D6F0238D5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531" y="1056012"/>
            <a:ext cx="5183188" cy="823912"/>
          </a:xfrm>
        </p:spPr>
        <p:txBody>
          <a:bodyPr>
            <a:normAutofit/>
          </a:bodyPr>
          <a:lstStyle/>
          <a:p>
            <a:r>
              <a:rPr lang="en-US" sz="4000" dirty="0" err="1"/>
              <a:t>Fondos</a:t>
            </a:r>
            <a:r>
              <a:rPr lang="en-US" sz="4000" dirty="0"/>
              <a:t> de </a:t>
            </a:r>
            <a:r>
              <a:rPr lang="en-US" sz="4000" dirty="0" err="1"/>
              <a:t>Titulo</a:t>
            </a:r>
            <a:r>
              <a:rPr lang="en-US" sz="4000" dirty="0"/>
              <a:t> 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531" y="2017109"/>
            <a:ext cx="5183188" cy="3684588"/>
          </a:xfrm>
        </p:spPr>
        <p:txBody>
          <a:bodyPr>
            <a:normAutofit/>
          </a:bodyPr>
          <a:lstStyle/>
          <a:p>
            <a:r>
              <a:rPr lang="es-ES" sz="2800" dirty="0"/>
              <a:t>Los fondos de Título I se dividen para que las escuelas con mas estudiantes de bajos ingresos obtengan más fondos. </a:t>
            </a:r>
          </a:p>
          <a:p>
            <a:r>
              <a:rPr lang="es-ES" sz="2800" dirty="0"/>
              <a:t>Los fondos son asignados desde  el porcentaje más alto hacia el mas bajo.</a:t>
            </a:r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04486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Program Funds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 err="1">
                <a:solidFill>
                  <a:srgbClr val="FFFFFF"/>
                </a:solidFill>
              </a:rPr>
              <a:t>Fondos</a:t>
            </a:r>
            <a:r>
              <a:rPr lang="en-US" dirty="0">
                <a:solidFill>
                  <a:srgbClr val="FFFFFF"/>
                </a:solidFill>
              </a:rPr>
              <a:t> del </a:t>
            </a:r>
            <a:r>
              <a:rPr lang="en-US" dirty="0" err="1">
                <a:solidFill>
                  <a:srgbClr val="FFFFFF"/>
                </a:solidFill>
              </a:rPr>
              <a:t>Programa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698269"/>
            <a:ext cx="5111496" cy="5619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Amount of funds available for this year:</a:t>
            </a:r>
          </a:p>
          <a:p>
            <a:pPr marL="0" indent="0">
              <a:buNone/>
            </a:pPr>
            <a:r>
              <a:rPr lang="en-US" dirty="0"/>
              <a:t>$230,420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Down $47,580 from last school year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Title I budget consists of: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Substitute teachers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Extra teachers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FACE Liaison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Classroom supplies</a:t>
            </a:r>
          </a:p>
        </p:txBody>
      </p:sp>
    </p:spTree>
    <p:extLst>
      <p:ext uri="{BB962C8B-B14F-4D97-AF65-F5344CB8AC3E}">
        <p14:creationId xmlns:p14="http://schemas.microsoft.com/office/powerpoint/2010/main" val="5516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Curriculum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&amp; Instruction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El Curriculum y las </a:t>
            </a:r>
            <a:r>
              <a:rPr lang="en-US" sz="4000" dirty="0" err="1">
                <a:solidFill>
                  <a:srgbClr val="FFFFFF"/>
                </a:solidFill>
              </a:rPr>
              <a:t>Instruccion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647" y="698269"/>
            <a:ext cx="5918662" cy="561940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Content and curriculum is created by licensed teachers.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Supported through a research-based professional learning community.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Strategies are taught to teachers monthly and incorporated in classrooms daily.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Professional learning includes strategies for English learners that supports all students.</a:t>
            </a:r>
          </a:p>
        </p:txBody>
      </p:sp>
    </p:spTree>
    <p:extLst>
      <p:ext uri="{BB962C8B-B14F-4D97-AF65-F5344CB8AC3E}">
        <p14:creationId xmlns:p14="http://schemas.microsoft.com/office/powerpoint/2010/main" val="499350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6624E-1256-4074-A302-8EFDA23D7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87" y="4601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District Policy 5200: Family Engagement</a:t>
            </a:r>
            <a:br>
              <a:rPr lang="en-US" b="1" dirty="0"/>
            </a:br>
            <a:r>
              <a:rPr lang="en-US" b="1" dirty="0" err="1"/>
              <a:t>Normas</a:t>
            </a:r>
            <a:r>
              <a:rPr lang="en-US" b="1" dirty="0"/>
              <a:t> del </a:t>
            </a:r>
            <a:r>
              <a:rPr lang="en-US" b="1" dirty="0" err="1"/>
              <a:t>Distrio</a:t>
            </a:r>
            <a:r>
              <a:rPr lang="en-US" b="1" dirty="0"/>
              <a:t> 5200: </a:t>
            </a:r>
            <a:r>
              <a:rPr lang="en-US" b="1" dirty="0" err="1"/>
              <a:t>Compromiso</a:t>
            </a:r>
            <a:r>
              <a:rPr lang="en-US" b="1" dirty="0"/>
              <a:t> Familiar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053715"/>
            <a:ext cx="5157787" cy="3684588"/>
          </a:xfrm>
        </p:spPr>
        <p:txBody>
          <a:bodyPr>
            <a:normAutofit/>
          </a:bodyPr>
          <a:lstStyle/>
          <a:p>
            <a:r>
              <a:rPr lang="en-US" sz="1800" dirty="0"/>
              <a:t>Welcoming all families. </a:t>
            </a:r>
          </a:p>
          <a:p>
            <a:r>
              <a:rPr lang="en-US" sz="1800" dirty="0"/>
              <a:t>Communicating effectively.  </a:t>
            </a:r>
          </a:p>
          <a:p>
            <a:r>
              <a:rPr lang="en-US" sz="1800" dirty="0"/>
              <a:t>Supporting student well-being and academic success. </a:t>
            </a:r>
          </a:p>
          <a:p>
            <a:r>
              <a:rPr lang="en-US" sz="1800" dirty="0"/>
              <a:t>Speaking up for every child.  </a:t>
            </a:r>
          </a:p>
          <a:p>
            <a:r>
              <a:rPr lang="en-US" sz="1800" dirty="0"/>
              <a:t>Sharing power. </a:t>
            </a:r>
          </a:p>
          <a:p>
            <a:r>
              <a:rPr lang="en-US" sz="1800" dirty="0"/>
              <a:t>Collaborating with community. </a:t>
            </a:r>
          </a:p>
          <a:p>
            <a:r>
              <a:rPr lang="en-US" sz="1800" dirty="0"/>
              <a:t>Building the capacity of staff to engage families.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2" y="3053715"/>
            <a:ext cx="5183188" cy="3684588"/>
          </a:xfrm>
        </p:spPr>
        <p:txBody>
          <a:bodyPr>
            <a:normAutofit/>
          </a:bodyPr>
          <a:lstStyle/>
          <a:p>
            <a:r>
              <a:rPr lang="es-ES" sz="1800" dirty="0"/>
              <a:t>Bienvenida a todas las familias.</a:t>
            </a:r>
          </a:p>
          <a:p>
            <a:r>
              <a:rPr lang="es-ES" sz="1800" dirty="0"/>
              <a:t>Comunicación efectiva.  </a:t>
            </a:r>
          </a:p>
          <a:p>
            <a:r>
              <a:rPr lang="es-ES" sz="1800" dirty="0"/>
              <a:t>Apoyar el bienestar del estudiante y su éxito académico.</a:t>
            </a:r>
          </a:p>
          <a:p>
            <a:r>
              <a:rPr lang="es-ES" sz="1800" dirty="0"/>
              <a:t>Levantar la voz por cada niño.</a:t>
            </a:r>
          </a:p>
          <a:p>
            <a:r>
              <a:rPr lang="es-ES" sz="1800" dirty="0"/>
              <a:t>Compartir el poder.</a:t>
            </a:r>
          </a:p>
          <a:p>
            <a:r>
              <a:rPr lang="es-ES" sz="1800" dirty="0"/>
              <a:t>Colaborar con la comunidad.</a:t>
            </a:r>
          </a:p>
          <a:p>
            <a:r>
              <a:rPr lang="es-ES" sz="1800" dirty="0"/>
              <a:t>Desarrollar la capacidad del personal para involucrar a las familias.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8AE22FF-68D6-8A5B-E7C5-9B2280EF9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5500" y="2070165"/>
            <a:ext cx="5157787" cy="823912"/>
          </a:xfrm>
        </p:spPr>
        <p:txBody>
          <a:bodyPr>
            <a:normAutofit/>
          </a:bodyPr>
          <a:lstStyle/>
          <a:p>
            <a:r>
              <a:rPr lang="en-US" sz="3200" b="0" dirty="0">
                <a:solidFill>
                  <a:schemeClr val="accent6">
                    <a:lumMod val="75000"/>
                  </a:schemeClr>
                </a:solidFill>
              </a:rPr>
              <a:t>Governing Practices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14C2764A-6FE7-9FEE-61A2-0D37240839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7912" y="2070165"/>
            <a:ext cx="5183188" cy="823912"/>
          </a:xfrm>
        </p:spPr>
        <p:txBody>
          <a:bodyPr>
            <a:normAutofit/>
          </a:bodyPr>
          <a:lstStyle/>
          <a:p>
            <a:r>
              <a:rPr lang="en-US" sz="3200" b="0" dirty="0" err="1">
                <a:solidFill>
                  <a:schemeClr val="accent6">
                    <a:lumMod val="75000"/>
                  </a:schemeClr>
                </a:solidFill>
              </a:rPr>
              <a:t>Practicas</a:t>
            </a:r>
            <a:r>
              <a:rPr lang="en-US" sz="3200" b="0" dirty="0">
                <a:solidFill>
                  <a:schemeClr val="accent6">
                    <a:lumMod val="75000"/>
                  </a:schemeClr>
                </a:solidFill>
              </a:rPr>
              <a:t> del </a:t>
            </a:r>
            <a:r>
              <a:rPr lang="en-US" sz="3200" b="0" dirty="0" err="1">
                <a:solidFill>
                  <a:schemeClr val="accent6">
                    <a:lumMod val="75000"/>
                  </a:schemeClr>
                </a:solidFill>
              </a:rPr>
              <a:t>Gobierno</a:t>
            </a:r>
            <a:endParaRPr lang="en-US" sz="4000" b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85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8A40A-0195-4B3A-81F2-8B76B68F9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242" y="1072638"/>
            <a:ext cx="5157787" cy="823912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School Parent and Family Engagement Policy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DACD0-2773-4975-A2FE-3BD5764E1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9242" y="2333531"/>
            <a:ext cx="5157787" cy="3684588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Spells out how parents will be engaged/involved in a meaningful way.</a:t>
            </a:r>
          </a:p>
          <a:p>
            <a:r>
              <a:rPr lang="en-US" sz="2800" dirty="0"/>
              <a:t>Describes Curriculum, Assessment, and Proficiency Levels</a:t>
            </a:r>
          </a:p>
          <a:p>
            <a:r>
              <a:rPr lang="en-US" sz="2800" dirty="0"/>
              <a:t>Lists required Title I meetings with parents and families</a:t>
            </a:r>
          </a:p>
          <a:p>
            <a:r>
              <a:rPr lang="en-US" sz="2800" dirty="0"/>
              <a:t>Updated annually in the Spring</a:t>
            </a:r>
          </a:p>
          <a:p>
            <a:r>
              <a:rPr lang="en-US" sz="2800" dirty="0"/>
              <a:t>For more information, please see the FACE Liaison or visit our school website.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FD254-68A8-4D88-9653-D6F0238D5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31655" y="1072638"/>
            <a:ext cx="5183188" cy="823912"/>
          </a:xfrm>
        </p:spPr>
        <p:txBody>
          <a:bodyPr>
            <a:normAutofit fontScale="70000" lnSpcReduction="20000"/>
          </a:bodyPr>
          <a:lstStyle/>
          <a:p>
            <a:r>
              <a:rPr lang="es-ES" sz="4000" dirty="0"/>
              <a:t>Normas de participación escolar de padres y familias</a:t>
            </a:r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31655" y="2333531"/>
            <a:ext cx="5183188" cy="3684588"/>
          </a:xfrm>
        </p:spPr>
        <p:txBody>
          <a:bodyPr>
            <a:normAutofit fontScale="77500" lnSpcReduction="20000"/>
          </a:bodyPr>
          <a:lstStyle/>
          <a:p>
            <a:r>
              <a:rPr lang="es-ES" sz="2800" dirty="0"/>
              <a:t>Explica maneras para que los padres se involucren de una manera significativa</a:t>
            </a:r>
          </a:p>
          <a:p>
            <a:r>
              <a:rPr lang="es-ES" sz="2800" dirty="0"/>
              <a:t>Describe el currículo, evaluaciones,  y los niveles de capacidad</a:t>
            </a:r>
          </a:p>
          <a:p>
            <a:r>
              <a:rPr lang="es-ES" sz="2800" dirty="0"/>
              <a:t>Las juntas requeridas para el Titulo I con padres y familias</a:t>
            </a:r>
          </a:p>
          <a:p>
            <a:r>
              <a:rPr lang="es-ES" sz="2800" dirty="0"/>
              <a:t>Se actualiza cada año en la primavera</a:t>
            </a:r>
          </a:p>
          <a:p>
            <a:r>
              <a:rPr lang="es-ES" sz="2800" dirty="0"/>
              <a:t>Para mas información, consulte la FACE de su escuela o visito el sitio web de la escuela. </a:t>
            </a:r>
          </a:p>
        </p:txBody>
      </p:sp>
    </p:spTree>
    <p:extLst>
      <p:ext uri="{BB962C8B-B14F-4D97-AF65-F5344CB8AC3E}">
        <p14:creationId xmlns:p14="http://schemas.microsoft.com/office/powerpoint/2010/main" val="132956028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{83278B06-B16E-492A-BC0C-EA6C18D6F840}tf78504181_win32</Template>
  <TotalTime>80</TotalTime>
  <Words>1636</Words>
  <Application>Microsoft Office PowerPoint</Application>
  <PresentationFormat>Widescreen</PresentationFormat>
  <Paragraphs>175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Avenir Next LT Pro</vt:lpstr>
      <vt:lpstr>Calibri</vt:lpstr>
      <vt:lpstr>Tw Cen MT</vt:lpstr>
      <vt:lpstr>ShapesVTI</vt:lpstr>
      <vt:lpstr>Annual Title I Meeting Junta Anual de Titulo I</vt:lpstr>
      <vt:lpstr>Title I Program Purpose Proposito de la Programa Titulo I</vt:lpstr>
      <vt:lpstr>PowerPoint Presentation</vt:lpstr>
      <vt:lpstr>PowerPoint Presentation</vt:lpstr>
      <vt:lpstr>PowerPoint Presentation</vt:lpstr>
      <vt:lpstr>Program Funds  Fondos del Programa</vt:lpstr>
      <vt:lpstr>Curriculum &amp; Instruction  El Curriculum y las Instruccion</vt:lpstr>
      <vt:lpstr>District Policy 5200: Family Engagement Normas del Distrio 5200: Compromiso Familiar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TSI  Targeted Support and Improvement  Apoyo y Mejoramiento Especifico</vt:lpstr>
      <vt:lpstr>Goal 1  Student Centered Goal</vt:lpstr>
      <vt:lpstr>Goal 2  Adult Centered Goal</vt:lpstr>
      <vt:lpstr>Goal 3  Connectedness</vt:lpstr>
      <vt:lpstr>Next Steps</vt:lpstr>
      <vt:lpstr>Thank you!  Gracias!</vt:lpstr>
    </vt:vector>
  </TitlesOfParts>
  <Company>Washoe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Title I Meeting Junta Anual de Titulo I</dc:title>
  <dc:creator>Peixoto, Joel</dc:creator>
  <cp:lastModifiedBy>Peixoto, Joel</cp:lastModifiedBy>
  <cp:revision>19</cp:revision>
  <dcterms:created xsi:type="dcterms:W3CDTF">2022-08-16T16:02:07Z</dcterms:created>
  <dcterms:modified xsi:type="dcterms:W3CDTF">2023-08-17T15:56:28Z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